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5/8/2016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Defining Terrorism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5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Defining Terrorism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19998" y="4558140"/>
            <a:ext cx="10210799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defTabSz="914400">
              <a:spcBef>
                <a:spcPts val="600"/>
              </a:spcBef>
              <a:buClr>
                <a:srgbClr val="F0AD00"/>
              </a:buClr>
              <a:buSzPct val="76000"/>
              <a:buFont typeface="Wingdings 3"/>
              <a:buChar char=""/>
            </a:pPr>
            <a:endParaRPr lang="en-US" sz="2300" i="1" dirty="0">
              <a:solidFill>
                <a:srgbClr val="D4D4D6"/>
              </a:solidFill>
              <a:latin typeface="Gill Sans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9998" y="1690688"/>
            <a:ext cx="10442347" cy="4470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defTabSz="914400">
              <a:spcBef>
                <a:spcPts val="600"/>
              </a:spcBef>
              <a:buClr>
                <a:srgbClr val="F0AD00"/>
              </a:buClr>
              <a:buSzPct val="76000"/>
              <a:buFont typeface="Wingdings 3"/>
              <a:buChar char=""/>
            </a:pPr>
            <a:r>
              <a:rPr lang="en-US" sz="2600" dirty="0">
                <a:solidFill>
                  <a:prstClr val="white"/>
                </a:solidFill>
                <a:latin typeface="Gill Sans MT"/>
              </a:rPr>
              <a:t>NCTC definition:</a:t>
            </a:r>
          </a:p>
          <a:p>
            <a:pPr marL="548640" lvl="1" indent="-274320" defTabSz="914400">
              <a:spcBef>
                <a:spcPts val="500"/>
              </a:spcBef>
              <a:buClr>
                <a:srgbClr val="60B5CC"/>
              </a:buClr>
              <a:buSzPct val="76000"/>
              <a:buFont typeface="Wingdings 3"/>
              <a:buChar char=""/>
            </a:pPr>
            <a:r>
              <a:rPr lang="en-US" sz="2300" i="1" dirty="0">
                <a:solidFill>
                  <a:srgbClr val="D4D4D6"/>
                </a:solidFill>
                <a:latin typeface="Gill Sans MT"/>
              </a:rPr>
              <a:t>“premeditated, politically motivated violence perpetrated against noncombatant targets by subnational groups or clandestine agents.”</a:t>
            </a:r>
          </a:p>
          <a:p>
            <a:pPr marL="274320" lvl="0" indent="-274320" defTabSz="914400">
              <a:spcBef>
                <a:spcPts val="600"/>
              </a:spcBef>
              <a:buClr>
                <a:srgbClr val="F0AD00"/>
              </a:buClr>
              <a:buSzPct val="76000"/>
              <a:buFont typeface="Wingdings 3"/>
              <a:buChar char=""/>
            </a:pPr>
            <a:r>
              <a:rPr lang="en-US" sz="2600" dirty="0">
                <a:solidFill>
                  <a:prstClr val="white"/>
                </a:solidFill>
                <a:latin typeface="Gill Sans MT"/>
              </a:rPr>
              <a:t>US State Department definition:</a:t>
            </a:r>
          </a:p>
          <a:p>
            <a:pPr marL="548640" lvl="1" indent="-274320" defTabSz="914400">
              <a:spcBef>
                <a:spcPts val="500"/>
              </a:spcBef>
              <a:buClr>
                <a:srgbClr val="60B5CC"/>
              </a:buClr>
              <a:buSzPct val="76000"/>
              <a:buFont typeface="Wingdings 3"/>
              <a:buChar char=""/>
            </a:pPr>
            <a:r>
              <a:rPr lang="en-US" sz="2300" i="1" dirty="0">
                <a:solidFill>
                  <a:srgbClr val="D4D4D6"/>
                </a:solidFill>
                <a:latin typeface="Gill Sans MT"/>
              </a:rPr>
              <a:t>“The calculated use of unlawful violence or threat of unlawful violence to inculcate fear; intended to coerce or to intimidate governments or societies in the pursuit of goals that are generally political, religious, or ideological</a:t>
            </a:r>
            <a:r>
              <a:rPr lang="en-US" sz="2300" i="1" dirty="0" smtClean="0">
                <a:solidFill>
                  <a:srgbClr val="D4D4D6"/>
                </a:solidFill>
                <a:latin typeface="Gill Sans MT"/>
              </a:rPr>
              <a:t>.”</a:t>
            </a:r>
          </a:p>
          <a:p>
            <a:pPr marL="274320" lvl="0" indent="-274320" defTabSz="914400">
              <a:spcBef>
                <a:spcPts val="600"/>
              </a:spcBef>
              <a:buClr>
                <a:srgbClr val="F0AD00"/>
              </a:buClr>
              <a:buSzPct val="76000"/>
              <a:buFont typeface="Wingdings 3"/>
              <a:buChar char=""/>
            </a:pPr>
            <a:r>
              <a:rPr lang="en-US" sz="2600" dirty="0">
                <a:solidFill>
                  <a:prstClr val="white"/>
                </a:solidFill>
                <a:latin typeface="Gill Sans MT"/>
              </a:rPr>
              <a:t>FBI definition:</a:t>
            </a:r>
          </a:p>
          <a:p>
            <a:pPr marL="548640" lvl="1" indent="-274320" defTabSz="914400">
              <a:spcBef>
                <a:spcPts val="500"/>
              </a:spcBef>
              <a:buClr>
                <a:srgbClr val="60B5CC"/>
              </a:buClr>
              <a:buSzPct val="76000"/>
              <a:buFont typeface="Wingdings 3"/>
              <a:buChar char=""/>
            </a:pPr>
            <a:r>
              <a:rPr lang="en-US" sz="2300" i="1" dirty="0">
                <a:solidFill>
                  <a:srgbClr val="D4D4D6"/>
                </a:solidFill>
                <a:latin typeface="Gill Sans MT"/>
              </a:rPr>
              <a:t>“the unlawful use of force or violence against persons or property to intimidate or coerce a government, the civilian population, or any segment thereof, in furtherance of political or social objectives</a:t>
            </a:r>
            <a:r>
              <a:rPr lang="en-US" sz="2300" i="1" dirty="0" smtClean="0">
                <a:solidFill>
                  <a:srgbClr val="D4D4D6"/>
                </a:solidFill>
                <a:latin typeface="Gill Sans MT"/>
              </a:rPr>
              <a:t>.”</a:t>
            </a:r>
            <a:endParaRPr lang="en-US" sz="2300" i="1" dirty="0">
              <a:solidFill>
                <a:srgbClr val="D4D4D6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63052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different definitions</a:t>
            </a:r>
          </a:p>
          <a:p>
            <a:r>
              <a:rPr lang="en-US" dirty="0" smtClean="0"/>
              <a:t>Terrorism as a “social construct”</a:t>
            </a:r>
          </a:p>
          <a:p>
            <a:r>
              <a:rPr lang="en-US" dirty="0" smtClean="0"/>
              <a:t>Simplest definition</a:t>
            </a:r>
          </a:p>
          <a:p>
            <a:pPr lvl="1"/>
            <a:r>
              <a:rPr lang="en-US" dirty="0" smtClean="0"/>
              <a:t>“terrorism is an act or threatened act of violence against innocent people for political purposes” – </a:t>
            </a:r>
            <a:r>
              <a:rPr lang="en-US" dirty="0" err="1" smtClean="0"/>
              <a:t>Laqueur</a:t>
            </a:r>
            <a:r>
              <a:rPr lang="en-US" dirty="0" smtClean="0"/>
              <a:t> (1987)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What about “state terrorism”?</a:t>
            </a:r>
          </a:p>
          <a:p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Examples within text</a:t>
            </a:r>
          </a:p>
          <a:p>
            <a:pPr lvl="1"/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P.4 – A, B, C, and </a:t>
            </a:r>
            <a:r>
              <a:rPr lang="en-US" dirty="0" smtClean="0">
                <a:solidFill>
                  <a:schemeClr val="tx1">
                    <a:lumMod val="95000"/>
                  </a:schemeClr>
                </a:solidFill>
              </a:rPr>
              <a:t>E</a:t>
            </a:r>
            <a:endParaRPr lang="en-US" dirty="0" smtClean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0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“modern terrorism” began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U.S. examples do not date back that far </a:t>
            </a:r>
          </a:p>
          <a:p>
            <a:r>
              <a:rPr lang="en-US" dirty="0" smtClean="0"/>
              <a:t>Many argue terrorism began with the French Revolution in 1789</a:t>
            </a:r>
          </a:p>
          <a:p>
            <a:pPr lvl="1"/>
            <a:r>
              <a:rPr lang="en-US" dirty="0" smtClean="0"/>
              <a:t>Government being the culprit, not revolutionaries</a:t>
            </a:r>
          </a:p>
          <a:p>
            <a:r>
              <a:rPr lang="en-US" dirty="0" smtClean="0"/>
              <a:t>Then it transformed to guerrilla tactics against France</a:t>
            </a:r>
          </a:p>
          <a:p>
            <a:r>
              <a:rPr lang="en-US" dirty="0" smtClean="0"/>
              <a:t>Finally, communist revolutionaries in Russia were seen as terrorists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1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Enlightenment &amp;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search for answers</a:t>
            </a:r>
          </a:p>
          <a:p>
            <a:r>
              <a:rPr lang="en-US" dirty="0" smtClean="0"/>
              <a:t>Theology vs. Reason</a:t>
            </a:r>
          </a:p>
          <a:p>
            <a:r>
              <a:rPr lang="en-US" dirty="0" smtClean="0"/>
              <a:t>Classes within society</a:t>
            </a:r>
          </a:p>
          <a:p>
            <a:pPr lvl="1"/>
            <a:r>
              <a:rPr lang="en-US" dirty="0" smtClean="0"/>
              <a:t>Was it just?</a:t>
            </a:r>
          </a:p>
          <a:p>
            <a:pPr lvl="1"/>
            <a:r>
              <a:rPr lang="en-US" dirty="0" smtClean="0"/>
              <a:t>Is this the way it is supposed to be?</a:t>
            </a:r>
          </a:p>
          <a:p>
            <a:r>
              <a:rPr lang="en-US" dirty="0" smtClean="0"/>
              <a:t>The enlightenment created the idea of equality under the law</a:t>
            </a:r>
          </a:p>
          <a:p>
            <a:r>
              <a:rPr lang="en-US" dirty="0" smtClean="0"/>
              <a:t>Democracy was key for equality, not monarchy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6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Revolution (1775-1783)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American colonists believed their basic rights were being denied</a:t>
            </a:r>
          </a:p>
          <a:p>
            <a:pPr lvl="1"/>
            <a:r>
              <a:rPr lang="en-US" dirty="0" smtClean="0"/>
              <a:t>Not given same democratic rights as the English citizens</a:t>
            </a:r>
          </a:p>
          <a:p>
            <a:r>
              <a:rPr lang="en-US" dirty="0" smtClean="0"/>
              <a:t>War began in 1775</a:t>
            </a:r>
          </a:p>
          <a:p>
            <a:r>
              <a:rPr lang="en-US" dirty="0" smtClean="0"/>
              <a:t>The United States created democracy, but class structure stood</a:t>
            </a:r>
          </a:p>
          <a:p>
            <a:pPr lvl="1"/>
            <a:r>
              <a:rPr lang="en-US" dirty="0" smtClean="0"/>
              <a:t>i.e. women, blacks</a:t>
            </a:r>
          </a:p>
          <a:p>
            <a:r>
              <a:rPr lang="en-US" dirty="0" smtClean="0"/>
              <a:t>Didn’t matter, the rest of Europe was ready for revolution!</a:t>
            </a:r>
          </a:p>
          <a:p>
            <a:r>
              <a:rPr lang="en-US" dirty="0" smtClean="0"/>
              <a:t>Interesting fact:</a:t>
            </a:r>
          </a:p>
          <a:p>
            <a:pPr lvl="1"/>
            <a:r>
              <a:rPr lang="en-US" dirty="0" smtClean="0"/>
              <a:t>Recent research finds most terrorist attacks occur in democracies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Q2 - Why do you suppose that 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34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French Revolution (1789-1799)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Class structure favored some, but not others</a:t>
            </a:r>
          </a:p>
          <a:p>
            <a:pPr lvl="1"/>
            <a:r>
              <a:rPr lang="en-US" dirty="0" smtClean="0"/>
              <a:t>The Nobles and the clergy paid no taxes</a:t>
            </a:r>
          </a:p>
          <a:p>
            <a:r>
              <a:rPr lang="en-US" dirty="0" smtClean="0"/>
              <a:t>Created new government in 1791, scared the rest of Europe</a:t>
            </a:r>
          </a:p>
          <a:p>
            <a:pPr lvl="1"/>
            <a:r>
              <a:rPr lang="en-US" dirty="0" smtClean="0"/>
              <a:t>Caught and executed the King</a:t>
            </a:r>
          </a:p>
          <a:p>
            <a:pPr lvl="1"/>
            <a:r>
              <a:rPr lang="en-US" dirty="0" smtClean="0"/>
              <a:t>Executed thousands of nobles &amp; clergy</a:t>
            </a:r>
          </a:p>
          <a:p>
            <a:pPr lvl="1"/>
            <a:r>
              <a:rPr lang="en-US" i="1" dirty="0" smtClean="0"/>
              <a:t>Reign of Terror</a:t>
            </a:r>
          </a:p>
          <a:p>
            <a:r>
              <a:rPr lang="en-US" dirty="0" smtClean="0"/>
              <a:t>In 1799, Napoleon Bonaparte took over government</a:t>
            </a:r>
          </a:p>
          <a:p>
            <a:pPr lvl="1"/>
            <a:r>
              <a:rPr lang="en-US" dirty="0" smtClean="0"/>
              <a:t>Ended revolution &amp; created military authoritarianism</a:t>
            </a:r>
          </a:p>
          <a:p>
            <a:r>
              <a:rPr lang="en-US" dirty="0" smtClean="0"/>
              <a:t>Key point*</a:t>
            </a:r>
          </a:p>
          <a:p>
            <a:pPr lvl="1"/>
            <a:r>
              <a:rPr lang="en-US" dirty="0" smtClean="0"/>
              <a:t>American revolution transferred power from upper class to upper class</a:t>
            </a:r>
          </a:p>
          <a:p>
            <a:pPr lvl="1"/>
            <a:r>
              <a:rPr lang="en-US" dirty="0" smtClean="0"/>
              <a:t>French revolution transferred power </a:t>
            </a:r>
            <a:r>
              <a:rPr lang="en-US" i="1" dirty="0" smtClean="0"/>
              <a:t>between classes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8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Napoleonic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Terrorism was first used to describe the state</a:t>
            </a:r>
          </a:p>
          <a:p>
            <a:r>
              <a:rPr lang="en-US" dirty="0" smtClean="0"/>
              <a:t>In 1807, Napoleon (France) invaded Spain</a:t>
            </a:r>
          </a:p>
          <a:p>
            <a:r>
              <a:rPr lang="en-US" dirty="0" smtClean="0"/>
              <a:t>The Spanish could not fight toe to toe with the French</a:t>
            </a:r>
          </a:p>
          <a:p>
            <a:pPr lvl="1"/>
            <a:r>
              <a:rPr lang="en-US" dirty="0" smtClean="0"/>
              <a:t>Instead, they used guerrilla tactics</a:t>
            </a:r>
          </a:p>
          <a:p>
            <a:pPr lvl="1"/>
            <a:r>
              <a:rPr lang="en-US" dirty="0" smtClean="0"/>
              <a:t>Spanish partisans were hailed as patriots in Spain</a:t>
            </a:r>
          </a:p>
          <a:p>
            <a:pPr lvl="1"/>
            <a:r>
              <a:rPr lang="en-US" dirty="0" smtClean="0"/>
              <a:t>The French considered them terrorists</a:t>
            </a:r>
          </a:p>
          <a:p>
            <a:r>
              <a:rPr lang="en-US" dirty="0" smtClean="0"/>
              <a:t>The definition of terrorism has now been used in 2 ways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1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Radical Democrats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924091"/>
          </a:xfrm>
        </p:spPr>
        <p:txBody>
          <a:bodyPr>
            <a:normAutofit/>
          </a:bodyPr>
          <a:lstStyle/>
          <a:p>
            <a:r>
              <a:rPr lang="en-US" dirty="0" smtClean="0"/>
              <a:t>From 1815 to 1848, goal of middle class in Europe was Constitution</a:t>
            </a:r>
          </a:p>
          <a:p>
            <a:pPr lvl="1"/>
            <a:r>
              <a:rPr lang="en-US" dirty="0" smtClean="0"/>
              <a:t>Legislative goals were seen as obtainable and non-bloody</a:t>
            </a:r>
          </a:p>
          <a:p>
            <a:r>
              <a:rPr lang="en-US" dirty="0" smtClean="0"/>
              <a:t>Failure to obtain liberty through legislation led to radicalism</a:t>
            </a:r>
          </a:p>
          <a:p>
            <a:r>
              <a:rPr lang="en-US" dirty="0" smtClean="0"/>
              <a:t>Radical Democrats wanted equality for all (income and freedom)</a:t>
            </a:r>
          </a:p>
          <a:p>
            <a:pPr lvl="1"/>
            <a:r>
              <a:rPr lang="en-US" dirty="0" smtClean="0"/>
              <a:t>Nuances existed though:</a:t>
            </a:r>
          </a:p>
          <a:p>
            <a:pPr lvl="1"/>
            <a:r>
              <a:rPr lang="en-US" dirty="0" smtClean="0"/>
              <a:t>Anarchists</a:t>
            </a:r>
          </a:p>
          <a:p>
            <a:pPr lvl="1"/>
            <a:r>
              <a:rPr lang="en-US" dirty="0" smtClean="0"/>
              <a:t>Communists</a:t>
            </a:r>
          </a:p>
          <a:p>
            <a:pPr lvl="1"/>
            <a:r>
              <a:rPr lang="en-US" dirty="0" smtClean="0"/>
              <a:t>Socialists</a:t>
            </a:r>
          </a:p>
          <a:p>
            <a:r>
              <a:rPr lang="en-US" dirty="0" smtClean="0"/>
              <a:t>Capitalists were the enemies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7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day terrorism origins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Revolution came again in 1848 in France and rest of Europe</a:t>
            </a:r>
          </a:p>
          <a:p>
            <a:pPr lvl="1"/>
            <a:r>
              <a:rPr lang="en-US" dirty="0"/>
              <a:t>Seed had been planted (Middle East analogy)</a:t>
            </a:r>
          </a:p>
          <a:p>
            <a:pPr lvl="1"/>
            <a:r>
              <a:rPr lang="en-US" dirty="0"/>
              <a:t>Most of it was crushed by </a:t>
            </a:r>
            <a:r>
              <a:rPr lang="en-US" dirty="0" err="1"/>
              <a:t>govt’s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This led </a:t>
            </a:r>
            <a:r>
              <a:rPr lang="en-US" dirty="0"/>
              <a:t>to </a:t>
            </a:r>
            <a:r>
              <a:rPr lang="en-US" dirty="0" smtClean="0"/>
              <a:t>revolutionary groups </a:t>
            </a:r>
            <a:r>
              <a:rPr lang="en-US" dirty="0"/>
              <a:t>to go </a:t>
            </a:r>
            <a:r>
              <a:rPr lang="en-US" dirty="0" smtClean="0"/>
              <a:t>underground</a:t>
            </a:r>
          </a:p>
          <a:p>
            <a:r>
              <a:rPr lang="en-US" dirty="0" smtClean="0"/>
              <a:t>Many of these radicals called for mass action, not individual targets</a:t>
            </a:r>
          </a:p>
          <a:p>
            <a:r>
              <a:rPr lang="en-US" dirty="0" smtClean="0"/>
              <a:t>Much of it was just rhetoric</a:t>
            </a:r>
          </a:p>
          <a:p>
            <a:r>
              <a:rPr lang="en-US" dirty="0" smtClean="0"/>
              <a:t>Until 1880s</a:t>
            </a:r>
          </a:p>
          <a:p>
            <a:pPr lvl="1"/>
            <a:r>
              <a:rPr lang="en-US" dirty="0" smtClean="0"/>
              <a:t>Assassinations of heads of state began</a:t>
            </a:r>
          </a:p>
          <a:p>
            <a:pPr lvl="1"/>
            <a:r>
              <a:rPr lang="en-US" dirty="0" smtClean="0"/>
              <a:t>Media/politicians lumped all socialists together and labeled them “terrorists” or “anarchists”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Internal debates within socialist camps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Peaceful vs violent</a:t>
            </a:r>
          </a:p>
          <a:p>
            <a:r>
              <a:rPr lang="en-US" dirty="0" smtClean="0"/>
              <a:t>Anarchists championed political assassination</a:t>
            </a:r>
          </a:p>
          <a:p>
            <a:r>
              <a:rPr lang="en-US" dirty="0" smtClean="0"/>
              <a:t>How technology changed behavior</a:t>
            </a:r>
          </a:p>
          <a:p>
            <a:pPr lvl="1"/>
            <a:r>
              <a:rPr lang="en-US" dirty="0" smtClean="0"/>
              <a:t>The invention of dynamite</a:t>
            </a:r>
          </a:p>
          <a:p>
            <a:pPr lvl="1"/>
            <a:r>
              <a:rPr lang="en-US" dirty="0" smtClean="0"/>
              <a:t>The preferred terrorist weapon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Is there a modern day equivalent?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Were </a:t>
            </a:r>
            <a:r>
              <a:rPr lang="en-US" dirty="0" smtClean="0">
                <a:solidFill>
                  <a:schemeClr val="tx1"/>
                </a:solidFill>
              </a:rPr>
              <a:t>these early socialists really terrorists?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Or were they just assassins?</a:t>
            </a:r>
          </a:p>
          <a:p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1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vs. New Terrorism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Selective and non-selective destruction/violence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Should indiscriminate violence be part of the terrorist definition?</a:t>
            </a:r>
          </a:p>
          <a:p>
            <a:r>
              <a:rPr lang="en-US" dirty="0" smtClean="0"/>
              <a:t>Some suggest this is a false dichotomy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8759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Mirrored western Europe revolt in many ways</a:t>
            </a:r>
          </a:p>
          <a:p>
            <a:r>
              <a:rPr lang="en-US" dirty="0" smtClean="0"/>
              <a:t>Different schools of thought of how to bring about change</a:t>
            </a:r>
          </a:p>
          <a:p>
            <a:r>
              <a:rPr lang="en-US" dirty="0" smtClean="0"/>
              <a:t>In the 19</a:t>
            </a:r>
            <a:r>
              <a:rPr lang="en-US" baseline="30000" dirty="0" smtClean="0"/>
              <a:t>th</a:t>
            </a:r>
            <a:r>
              <a:rPr lang="en-US" dirty="0" smtClean="0"/>
              <a:t> century, no success came</a:t>
            </a:r>
          </a:p>
          <a:p>
            <a:pPr lvl="1"/>
            <a:r>
              <a:rPr lang="en-US" dirty="0" smtClean="0"/>
              <a:t>Campaign of bombings and murder</a:t>
            </a:r>
          </a:p>
          <a:p>
            <a:pPr lvl="1"/>
            <a:r>
              <a:rPr lang="en-US" dirty="0" smtClean="0"/>
              <a:t>Did kill Czar in 1881</a:t>
            </a:r>
          </a:p>
          <a:p>
            <a:pPr lvl="1"/>
            <a:r>
              <a:rPr lang="en-US" dirty="0" smtClean="0"/>
              <a:t>Which actually led to their demise</a:t>
            </a:r>
          </a:p>
          <a:p>
            <a:r>
              <a:rPr lang="en-US" dirty="0" smtClean="0"/>
              <a:t>During WWI, second attempt came</a:t>
            </a:r>
          </a:p>
          <a:p>
            <a:pPr lvl="1"/>
            <a:r>
              <a:rPr lang="en-US" dirty="0" smtClean="0"/>
              <a:t>Lenin and Trotsky the heroes</a:t>
            </a:r>
          </a:p>
          <a:p>
            <a:pPr lvl="1"/>
            <a:r>
              <a:rPr lang="en-US" dirty="0" smtClean="0"/>
              <a:t>Saw terrorism as a valuable weapon to overthrow </a:t>
            </a:r>
            <a:r>
              <a:rPr lang="en-US" dirty="0" err="1" smtClean="0"/>
              <a:t>govt</a:t>
            </a:r>
            <a:r>
              <a:rPr lang="en-US" dirty="0" smtClean="0"/>
              <a:t> and subdue citizens</a:t>
            </a:r>
          </a:p>
          <a:p>
            <a:r>
              <a:rPr lang="en-US" dirty="0" smtClean="0"/>
              <a:t>Lasting contribution</a:t>
            </a:r>
          </a:p>
          <a:p>
            <a:r>
              <a:rPr lang="en-US" dirty="0" smtClean="0"/>
              <a:t>Lenin’s writings still inspire modern day terrorists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4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Discussion </a:t>
            </a:r>
            <a:r>
              <a:rPr lang="en-US" dirty="0" smtClean="0">
                <a:solidFill>
                  <a:srgbClr val="FF0000"/>
                </a:solidFill>
              </a:rPr>
              <a:t>Q3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How is the form of twenty-first-century terrorism different from its previous manifestations?  How is it similar?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9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Nationalism and Ireland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Nationalists viewed themselves as fighting for ideas/countries</a:t>
            </a:r>
          </a:p>
          <a:p>
            <a:r>
              <a:rPr lang="en-US" dirty="0" smtClean="0"/>
              <a:t>Adopted anarchists tactics, not ideology</a:t>
            </a:r>
          </a:p>
          <a:p>
            <a:pPr lvl="1"/>
            <a:r>
              <a:rPr lang="en-US" dirty="0" smtClean="0"/>
              <a:t>For example, the Irish Republican Army (IRA)</a:t>
            </a:r>
          </a:p>
          <a:p>
            <a:r>
              <a:rPr lang="en-US" dirty="0" smtClean="0"/>
              <a:t>Terrorism developed over centuries in Ireland</a:t>
            </a:r>
          </a:p>
          <a:p>
            <a:pPr lvl="1"/>
            <a:r>
              <a:rPr lang="en-US" dirty="0" smtClean="0"/>
              <a:t>Vikings</a:t>
            </a:r>
          </a:p>
          <a:p>
            <a:pPr lvl="1"/>
            <a:r>
              <a:rPr lang="en-US" dirty="0" smtClean="0"/>
              <a:t>Normans</a:t>
            </a:r>
          </a:p>
          <a:p>
            <a:pPr lvl="1"/>
            <a:r>
              <a:rPr lang="en-US" dirty="0" smtClean="0"/>
              <a:t>Then England in the 1500s</a:t>
            </a:r>
          </a:p>
          <a:p>
            <a:r>
              <a:rPr lang="en-US" dirty="0" smtClean="0"/>
              <a:t>Problem – Colonizers were Protestant and colonized Catholic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Republican</a:t>
            </a:r>
            <a:r>
              <a:rPr lang="en-US" dirty="0" smtClean="0"/>
              <a:t> in Ireland (1800s – 20</a:t>
            </a:r>
            <a:r>
              <a:rPr lang="en-US" baseline="30000" dirty="0" smtClean="0"/>
              <a:t>th</a:t>
            </a:r>
            <a:r>
              <a:rPr lang="en-US" dirty="0" smtClean="0"/>
              <a:t> century)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03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48037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Unionist-Republican struggle</a:t>
            </a:r>
          </a:p>
          <a:p>
            <a:r>
              <a:rPr lang="en-US" dirty="0" smtClean="0"/>
              <a:t>The north (Unionist)</a:t>
            </a:r>
          </a:p>
          <a:p>
            <a:r>
              <a:rPr lang="en-US" dirty="0" smtClean="0"/>
              <a:t>The south (Republican) </a:t>
            </a:r>
          </a:p>
          <a:p>
            <a:pPr lvl="1"/>
            <a:r>
              <a:rPr lang="en-US" dirty="0" smtClean="0"/>
              <a:t>also religious divide</a:t>
            </a:r>
          </a:p>
          <a:p>
            <a:r>
              <a:rPr lang="en-US" dirty="0" smtClean="0"/>
              <a:t>IRB was the original organization which morphed into IRA (1916)</a:t>
            </a:r>
          </a:p>
          <a:p>
            <a:r>
              <a:rPr lang="en-US" dirty="0" smtClean="0"/>
              <a:t>IRB targeted Unionists and </a:t>
            </a:r>
            <a:r>
              <a:rPr lang="en-US" dirty="0"/>
              <a:t>B</a:t>
            </a:r>
            <a:r>
              <a:rPr lang="en-US" dirty="0" smtClean="0"/>
              <a:t>ritish forces</a:t>
            </a:r>
          </a:p>
          <a:p>
            <a:pPr lvl="1"/>
            <a:r>
              <a:rPr lang="en-US" dirty="0" smtClean="0"/>
              <a:t>IRB was willing to martyr themselves for the cause</a:t>
            </a:r>
          </a:p>
          <a:p>
            <a:pPr lvl="1"/>
            <a:r>
              <a:rPr lang="en-US" dirty="0" smtClean="0"/>
              <a:t>Had global support from ex-pats (including U.S. Irish)</a:t>
            </a:r>
          </a:p>
          <a:p>
            <a:r>
              <a:rPr lang="en-US" i="1" dirty="0" smtClean="0"/>
              <a:t>Selective Terror</a:t>
            </a:r>
            <a:endParaRPr lang="en-US" dirty="0" smtClean="0"/>
          </a:p>
          <a:p>
            <a:pPr lvl="1"/>
            <a:r>
              <a:rPr lang="en-US" dirty="0" smtClean="0"/>
              <a:t>As opposed to indiscriminate terror or large-scale attacks</a:t>
            </a:r>
          </a:p>
          <a:p>
            <a:pPr lvl="1"/>
            <a:r>
              <a:rPr lang="en-US" i="1" dirty="0" smtClean="0"/>
              <a:t>Selectively target security forces and symbols of authority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Ireland as a split 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south wanted independence from British</a:t>
            </a:r>
          </a:p>
          <a:p>
            <a:r>
              <a:rPr lang="en-US" dirty="0" smtClean="0"/>
              <a:t>IRA wanted independence and unity with North</a:t>
            </a:r>
          </a:p>
          <a:p>
            <a:r>
              <a:rPr lang="en-US" dirty="0" smtClean="0"/>
              <a:t>North (Ulster) did not want complete independence from British</a:t>
            </a:r>
          </a:p>
          <a:p>
            <a:r>
              <a:rPr lang="en-US" dirty="0" smtClean="0"/>
              <a:t>The south became Republic of Ireland while North maintained ties</a:t>
            </a:r>
          </a:p>
          <a:p>
            <a:pPr lvl="1"/>
            <a:r>
              <a:rPr lang="en-US" dirty="0" smtClean="0"/>
              <a:t>IRA was not content and continued terrorizing the north</a:t>
            </a:r>
          </a:p>
          <a:p>
            <a:pPr lvl="1"/>
            <a:r>
              <a:rPr lang="en-US" dirty="0" smtClean="0"/>
              <a:t>Civil War broke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0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Essay </a:t>
            </a:r>
            <a:r>
              <a:rPr lang="en-US" dirty="0" smtClean="0"/>
              <a:t>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Essays are due by </a:t>
            </a:r>
            <a:r>
              <a:rPr lang="en-US" dirty="0" smtClean="0"/>
              <a:t>Sunday </a:t>
            </a:r>
            <a:r>
              <a:rPr lang="en-US" dirty="0" smtClean="0"/>
              <a:t>through the </a:t>
            </a:r>
            <a:r>
              <a:rPr lang="en-US" u="sng" dirty="0" err="1" smtClean="0"/>
              <a:t>turnitin</a:t>
            </a:r>
            <a:r>
              <a:rPr lang="en-US" dirty="0" smtClean="0"/>
              <a:t> link (an anti-plagiarism detector) on Blackboard.</a:t>
            </a:r>
          </a:p>
          <a:p>
            <a:r>
              <a:rPr lang="en-US" dirty="0" smtClean="0"/>
              <a:t>Some </a:t>
            </a:r>
            <a:r>
              <a:rPr lang="en-US" dirty="0" smtClean="0"/>
              <a:t>guidelines:</a:t>
            </a:r>
          </a:p>
          <a:p>
            <a:pPr lvl="1"/>
            <a:r>
              <a:rPr lang="en-US" b="1" dirty="0" smtClean="0"/>
              <a:t>1.5 page </a:t>
            </a:r>
            <a:r>
              <a:rPr lang="en-US" u="sng" dirty="0" smtClean="0"/>
              <a:t>minimum</a:t>
            </a:r>
            <a:r>
              <a:rPr lang="en-US" dirty="0" smtClean="0"/>
              <a:t> or 400 words</a:t>
            </a:r>
            <a:endParaRPr lang="en-US" dirty="0" smtClean="0"/>
          </a:p>
          <a:p>
            <a:pPr lvl="1"/>
            <a:r>
              <a:rPr lang="en-US" dirty="0" smtClean="0"/>
              <a:t>Must be an original </a:t>
            </a:r>
            <a:r>
              <a:rPr lang="en-US" dirty="0" smtClean="0"/>
              <a:t>answer</a:t>
            </a:r>
            <a:r>
              <a:rPr lang="en-US" smtClean="0"/>
              <a:t>. </a:t>
            </a:r>
          </a:p>
          <a:p>
            <a:pPr lvl="1"/>
            <a:r>
              <a:rPr lang="en-US" smtClean="0"/>
              <a:t>Use </a:t>
            </a:r>
            <a:r>
              <a:rPr lang="en-US" dirty="0" smtClean="0"/>
              <a:t>APA standards</a:t>
            </a:r>
          </a:p>
          <a:p>
            <a:pPr lvl="2"/>
            <a:r>
              <a:rPr lang="en-US" dirty="0" smtClean="0"/>
              <a:t>(i.e. Jihadists differ from the IRA in many respects.  According to Lewis (1998), Jihadist ideology is based on……)</a:t>
            </a:r>
          </a:p>
          <a:p>
            <a:pPr lvl="2"/>
            <a:r>
              <a:rPr lang="en-US" dirty="0" smtClean="0"/>
              <a:t>Cite reference in full at end of essay </a:t>
            </a:r>
            <a:r>
              <a:rPr lang="en-US" dirty="0" smtClean="0"/>
              <a:t>response under “Reference List”</a:t>
            </a:r>
          </a:p>
          <a:p>
            <a:pPr lvl="2"/>
            <a:r>
              <a:rPr lang="en-US" dirty="0" smtClean="0"/>
              <a:t>Please see links on Blackboard on how to properly write an argumentative essay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3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1461</TotalTime>
  <Words>1047</Words>
  <Application>Microsoft Office PowerPoint</Application>
  <PresentationFormat>Widescreen</PresentationFormat>
  <Paragraphs>148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Corbel</vt:lpstr>
      <vt:lpstr>Gill Sans MT</vt:lpstr>
      <vt:lpstr>Wingdings 3</vt:lpstr>
      <vt:lpstr>Depth</vt:lpstr>
      <vt:lpstr>Defining Terrorism</vt:lpstr>
      <vt:lpstr>Defining Terrorism</vt:lpstr>
      <vt:lpstr>Defining Terrorism</vt:lpstr>
      <vt:lpstr>When “modern terrorism” began</vt:lpstr>
      <vt:lpstr>The Enlightenment &amp; Revolution</vt:lpstr>
      <vt:lpstr>American Revolution (1775-1783)</vt:lpstr>
      <vt:lpstr>French Revolution (1789-1799)</vt:lpstr>
      <vt:lpstr>Napoleonic wars</vt:lpstr>
      <vt:lpstr>Radical Democrats</vt:lpstr>
      <vt:lpstr>Modern day terrorism origins</vt:lpstr>
      <vt:lpstr>Internal debates within socialist camps</vt:lpstr>
      <vt:lpstr>Academic debate</vt:lpstr>
      <vt:lpstr>Old vs. New Terrorism</vt:lpstr>
      <vt:lpstr>Russian History</vt:lpstr>
      <vt:lpstr>Discussion Q3</vt:lpstr>
      <vt:lpstr>Nationalism and Ireland</vt:lpstr>
      <vt:lpstr>IRA</vt:lpstr>
      <vt:lpstr>Ireland as a split nation</vt:lpstr>
      <vt:lpstr>Essay Qs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Terrorism</dc:title>
  <dc:creator>steve pires</dc:creator>
  <cp:lastModifiedBy>steve pires</cp:lastModifiedBy>
  <cp:revision>53</cp:revision>
  <dcterms:created xsi:type="dcterms:W3CDTF">2014-04-30T20:19:10Z</dcterms:created>
  <dcterms:modified xsi:type="dcterms:W3CDTF">2016-05-09T02:51:58Z</dcterms:modified>
</cp:coreProperties>
</file>